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0" r:id="rId5"/>
    <p:sldId id="257" r:id="rId6"/>
    <p:sldId id="264" r:id="rId7"/>
    <p:sldId id="266" r:id="rId8"/>
    <p:sldId id="265" r:id="rId9"/>
    <p:sldId id="262" r:id="rId10"/>
    <p:sldId id="267" r:id="rId11"/>
    <p:sldId id="263" r:id="rId12"/>
    <p:sldId id="270" r:id="rId13"/>
    <p:sldId id="271" r:id="rId14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5E0AF8-9EE2-4A1A-A3C0-3A094DAF6D6C}" v="4" dt="2023-01-09T11:04:01.063"/>
    <p1510:client id="{B26E206A-20E1-4017-A921-9A072EC1A176}" v="287" dt="2023-01-09T10:18:27.700"/>
    <p1510:client id="{DA91D2AF-2E8E-4900-AAC9-A2122D978286}" v="562" dt="2023-01-08T15:48:31.455"/>
    <p1510:client id="{E5AA4BCA-02B6-4444-84B1-BC99F19D55F4}" v="60" dt="2023-01-09T14:55:45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14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0B4717-30FE-431C-8B74-CDB351FBB818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8C55678F-E125-4EAC-A967-C1ADD71BD113}" type="pres">
      <dgm:prSet presAssocID="{7D0B4717-30FE-431C-8B74-CDB351FBB818}" presName="Name0" presStyleCnt="0">
        <dgm:presLayoutVars>
          <dgm:animLvl val="lvl"/>
          <dgm:resizeHandles val="exact"/>
        </dgm:presLayoutVars>
      </dgm:prSet>
      <dgm:spPr/>
    </dgm:pt>
  </dgm:ptLst>
  <dgm:cxnLst>
    <dgm:cxn modelId="{BA3E4B09-7077-4047-BA9B-609C58A70836}" type="presOf" srcId="{7D0B4717-30FE-431C-8B74-CDB351FBB818}" destId="{8C55678F-E125-4EAC-A967-C1ADD71BD113}" srcOrd="0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Numéroté par processus de bloc linéaire"/>
  <dgm:desc val="Permet de représenter une progression ; une chronologie ; des étapes séquentielles d’une tâche, d’un processus ou d’un flux de travail ; permet également de mettre en évidence un mouvement ou une direction. Des numéros automatiques ont été introduits pour montrer les étapes du processus. Le texte de niveau 1 et le texte de niveau 2 s’affichent dans un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 rtlCol="0"/>
            <a:lstStyle/>
            <a:p>
              <a:pPr rtl="0"/>
              <a:r>
                <a:t>01</a:t>
              </a:r>
            </a:p>
          </dgm:t>
        </dgm:pt>
        <dgm:pt modelId="201" type="sibTrans" cxnId="5">
          <dgm:prSet phldrT="2"/>
          <dgm:t>
            <a:bodyPr rtlCol="0"/>
            <a:lstStyle/>
            <a:p>
              <a:pPr rtl="0"/>
              <a:r>
                <a:t>02</a:t>
              </a:r>
            </a:p>
          </dgm:t>
        </dgm:pt>
        <dgm:pt modelId="301" type="sibTrans" cxnId="6">
          <dgm:prSet phldrT="3"/>
          <dgm:t>
            <a:bodyPr rtlCol="0"/>
            <a:lstStyle/>
            <a:p>
              <a:pPr rtl="0"/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AD27252-BCA8-41A9-9172-F38ABCD63B3C}" type="datetime1">
              <a:rPr lang="fr-FR" smtClean="0"/>
              <a:t>17/01/2023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0AB591-23E2-4751-AEF3-6F25D78DA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00215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E6C2F99-9FDA-446A-A5F5-F2E3329481A0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EEBF4EA-66C0-4CFE-81BD-02CDB9148D34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47126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1409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8833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2355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9291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2455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5367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5441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9650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7243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5863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C6CF3D-469C-46E0-8770-ACFE771C697C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0AF504-8C98-49EE-9E22-64E56B3169A9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7317CE-6AC7-41B4-B93D-56ED2D2C5CEF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 de texte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Zone de texte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3" hasCustomPrompt="1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35FB4A-6987-43D5-AFEB-52CBAC2BEAA3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8B4AFA-E10B-415B-BB9E-A2E6AA47E036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Carte d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 de texte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Zone de texte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343862-EB5F-435B-A268-44039B513081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9CD8B3-88FC-48E9-9F99-F716945C56FB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1352AE-1FC5-4997-BB7B-246EB9FA97F6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2B5309-7DD4-4C4D-A9EE-5C89538375AB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CF6B58-EC51-4162-AC21-7B823F8EF442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41A280-489B-4157-B980-BD2A7810F0CA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DDB230-FA07-40FB-8951-56D26225E45A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251927-1289-4B2C-854A-C7DBC9F566B8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65E911-BF04-4569-909C-F3AF98B280C0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A9EC3F-0B14-431A-A1D7-CE0E806780AE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48B87E-F928-40EC-B1DC-0B7A9FA4CE7B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4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9A4F9EFB-C634-4C15-A10B-2D57FE3519B3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15673A58-0644-4F04-92D8-CB47DDD47724}" type="datetime1">
              <a:rPr lang="fr-FR" noProof="0" smtClean="0"/>
              <a:t>17/01/2023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49076F00-C11C-4B8C-A42D-26907935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29" name="Rectangle à coins arrondis 9">
            <a:extLst>
              <a:ext uri="{FF2B5EF4-FFF2-40B4-BE49-F238E27FC236}">
                <a16:creationId xmlns:a16="http://schemas.microsoft.com/office/drawing/2014/main" id="{377641A3-0AD1-47C4-888F-5D557BC9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13A48BB7-703F-D127-DE0F-3242D48AFB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962131"/>
            <a:ext cx="8676222" cy="3200400"/>
          </a:xfrm>
        </p:spPr>
        <p:txBody>
          <a:bodyPr/>
          <a:lstStyle/>
          <a:p>
            <a:r>
              <a:rPr lang="fr-FR" b="1">
                <a:latin typeface="Calibri" panose="020F0502020204030204" pitchFamily="34" charset="0"/>
                <a:cs typeface="Calibri" panose="020F0502020204030204" pitchFamily="34" charset="0"/>
              </a:rPr>
              <a:t>Projet </a:t>
            </a:r>
            <a:r>
              <a:rPr lang="fr-FR" b="1" err="1">
                <a:latin typeface="Calibri" panose="020F0502020204030204" pitchFamily="34" charset="0"/>
                <a:cs typeface="Calibri" panose="020F0502020204030204" pitchFamily="34" charset="0"/>
              </a:rPr>
              <a:t>Teeko</a:t>
            </a:r>
            <a:br>
              <a:rPr lang="fr-FR"/>
            </a:br>
            <a:r>
              <a:rPr lang="fr-FR" sz="3200">
                <a:latin typeface="Calibri" panose="020F0502020204030204" pitchFamily="34" charset="0"/>
                <a:cs typeface="Calibri" panose="020F0502020204030204" pitchFamily="34" charset="0"/>
              </a:rPr>
              <a:t>IA41 – A2022</a:t>
            </a:r>
            <a:endParaRPr lang="fr-FR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ous-titre 6">
            <a:extLst>
              <a:ext uri="{FF2B5EF4-FFF2-40B4-BE49-F238E27FC236}">
                <a16:creationId xmlns:a16="http://schemas.microsoft.com/office/drawing/2014/main" id="{CD61FC29-42B6-3C01-F933-19D154E26C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229690" y="6358938"/>
            <a:ext cx="8676222" cy="499062"/>
          </a:xfrm>
        </p:spPr>
        <p:txBody>
          <a:bodyPr/>
          <a:lstStyle/>
          <a:p>
            <a:r>
              <a:rPr lang="fr-FR">
                <a:solidFill>
                  <a:schemeClr val="tx1"/>
                </a:solidFill>
              </a:rPr>
              <a:t>Responsable </a:t>
            </a:r>
            <a:r>
              <a:rPr lang="fr-FR" err="1">
                <a:solidFill>
                  <a:schemeClr val="tx1"/>
                </a:solidFill>
              </a:rPr>
              <a:t>uv</a:t>
            </a:r>
            <a:r>
              <a:rPr lang="fr-FR">
                <a:solidFill>
                  <a:schemeClr val="tx1"/>
                </a:solidFill>
              </a:rPr>
              <a:t>: Fabrice LAURI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D30CB72-8E70-A483-7C17-99DB11B1A03B}"/>
              </a:ext>
            </a:extLst>
          </p:cNvPr>
          <p:cNvSpPr txBox="1"/>
          <p:nvPr/>
        </p:nvSpPr>
        <p:spPr>
          <a:xfrm>
            <a:off x="70071" y="94303"/>
            <a:ext cx="4076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ERASLAN Hakan</a:t>
            </a:r>
          </a:p>
          <a:p>
            <a:r>
              <a:rPr lang="fr-FR"/>
              <a:t>GAYGUSUZ Osman</a:t>
            </a:r>
          </a:p>
          <a:p>
            <a:r>
              <a:rPr lang="fr-FR"/>
              <a:t>GOUDAL Victor</a:t>
            </a:r>
          </a:p>
          <a:p>
            <a:r>
              <a:rPr lang="fr-FR"/>
              <a:t>MAURER Gilles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720CD95-EBDF-B6E0-0EFD-F639E56B2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1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065875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86E9A06-BCE0-8990-4B74-5A324AD403A4}"/>
              </a:ext>
            </a:extLst>
          </p:cNvPr>
          <p:cNvSpPr txBox="1"/>
          <p:nvPr/>
        </p:nvSpPr>
        <p:spPr>
          <a:xfrm>
            <a:off x="781050" y="304800"/>
            <a:ext cx="3924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Amélioration possible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00B0805-77DF-014E-5EDC-453263F5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10</a:t>
            </a:fld>
            <a:endParaRPr lang="fr-FR" noProof="0"/>
          </a:p>
        </p:txBody>
      </p:sp>
      <p:sp>
        <p:nvSpPr>
          <p:cNvPr id="4" name="ZoneTexte 1">
            <a:extLst>
              <a:ext uri="{FF2B5EF4-FFF2-40B4-BE49-F238E27FC236}">
                <a16:creationId xmlns:a16="http://schemas.microsoft.com/office/drawing/2014/main" id="{10CB67C1-4301-6023-B487-28C5E8E12277}"/>
              </a:ext>
            </a:extLst>
          </p:cNvPr>
          <p:cNvSpPr txBox="1"/>
          <p:nvPr/>
        </p:nvSpPr>
        <p:spPr>
          <a:xfrm>
            <a:off x="1878498" y="774317"/>
            <a:ext cx="8435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/>
              <a:t>MCTS / Alpha </a:t>
            </a:r>
            <a:r>
              <a:rPr lang="fr-FR" sz="2000" err="1"/>
              <a:t>Zero</a:t>
            </a:r>
            <a:endParaRPr lang="fr-FR" sz="2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AEFFAA-D4B9-78F4-9EDF-CE46667C2291}"/>
              </a:ext>
            </a:extLst>
          </p:cNvPr>
          <p:cNvSpPr txBox="1"/>
          <p:nvPr/>
        </p:nvSpPr>
        <p:spPr>
          <a:xfrm>
            <a:off x="1091381" y="1605665"/>
            <a:ext cx="509311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Limite minimax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Ne peux pas calculer tous les coups (donc ajout heuristique)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Heuristique pas 100% fiable (ex : </a:t>
            </a:r>
            <a:r>
              <a:rPr lang="fr-FR" err="1"/>
              <a:t>echec</a:t>
            </a:r>
            <a:r>
              <a:rPr lang="fr-FR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Solution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MCTS (Monte Carlo </a:t>
            </a:r>
            <a:r>
              <a:rPr lang="fr-FR" err="1"/>
              <a:t>Tree</a:t>
            </a:r>
            <a:r>
              <a:rPr lang="fr-FR"/>
              <a:t> </a:t>
            </a:r>
            <a:r>
              <a:rPr lang="fr-FR" err="1"/>
              <a:t>Search</a:t>
            </a:r>
            <a:r>
              <a:rPr lang="fr-FR"/>
              <a:t>) 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/>
              <a:t>Détermine variantes les plus probables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/>
              <a:t>Simule ces variantes (</a:t>
            </a:r>
            <a:r>
              <a:rPr lang="fr-FR" err="1"/>
              <a:t>random</a:t>
            </a:r>
            <a:r>
              <a:rPr lang="fr-FR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Alpha </a:t>
            </a:r>
            <a:r>
              <a:rPr lang="fr-FR" err="1"/>
              <a:t>Zero</a:t>
            </a:r>
            <a:r>
              <a:rPr lang="fr-FR"/>
              <a:t> : MCTS couplé au </a:t>
            </a:r>
            <a:r>
              <a:rPr lang="fr-FR" err="1"/>
              <a:t>Deep</a:t>
            </a:r>
            <a:r>
              <a:rPr lang="fr-FR"/>
              <a:t> Learning 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/>
              <a:t>Évalue la position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/>
              <a:t>Meilleur évaluation du meilleur move (Actor-</a:t>
            </a:r>
            <a:r>
              <a:rPr lang="fr-FR" err="1"/>
              <a:t>Critic</a:t>
            </a:r>
            <a:r>
              <a:rPr lang="fr-FR"/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005501-B1DB-6C68-323B-0B739090C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4761" y="1579165"/>
            <a:ext cx="5407284" cy="24998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D7154CE-27E2-01A6-701D-9B909ACD5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7632" y="4079015"/>
            <a:ext cx="2781541" cy="27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04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809DBEFD-5AFD-BA46-6EEC-BD3F0F9F415F}"/>
              </a:ext>
            </a:extLst>
          </p:cNvPr>
          <p:cNvSpPr txBox="1"/>
          <p:nvPr/>
        </p:nvSpPr>
        <p:spPr>
          <a:xfrm>
            <a:off x="342900" y="285750"/>
            <a:ext cx="6096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/>
              <a:t>Présentation du jeu</a:t>
            </a:r>
          </a:p>
        </p:txBody>
      </p:sp>
      <p:pic>
        <p:nvPicPr>
          <p:cNvPr id="15" name="Image 15">
            <a:extLst>
              <a:ext uri="{FF2B5EF4-FFF2-40B4-BE49-F238E27FC236}">
                <a16:creationId xmlns:a16="http://schemas.microsoft.com/office/drawing/2014/main" id="{CCAF9963-CF1D-747D-1CEF-574CD2BE2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099" y="1244512"/>
            <a:ext cx="3807912" cy="4358538"/>
          </a:xfrm>
          <a:prstGeom prst="rect">
            <a:avLst/>
          </a:prstGeom>
        </p:spPr>
      </p:pic>
      <p:pic>
        <p:nvPicPr>
          <p:cNvPr id="16" name="Image 16">
            <a:extLst>
              <a:ext uri="{FF2B5EF4-FFF2-40B4-BE49-F238E27FC236}">
                <a16:creationId xmlns:a16="http://schemas.microsoft.com/office/drawing/2014/main" id="{7BAAA57D-F7DF-A7C2-E409-858A8366E1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6125" y="616712"/>
            <a:ext cx="2743200" cy="2618332"/>
          </a:xfrm>
          <a:prstGeom prst="rect">
            <a:avLst/>
          </a:prstGeom>
        </p:spPr>
      </p:pic>
      <p:pic>
        <p:nvPicPr>
          <p:cNvPr id="17" name="Image 17">
            <a:extLst>
              <a:ext uri="{FF2B5EF4-FFF2-40B4-BE49-F238E27FC236}">
                <a16:creationId xmlns:a16="http://schemas.microsoft.com/office/drawing/2014/main" id="{C6AE0055-1F68-17E7-0CE0-1074D83AA9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4564" y="616711"/>
            <a:ext cx="2743200" cy="2618332"/>
          </a:xfrm>
          <a:prstGeom prst="rect">
            <a:avLst/>
          </a:prstGeom>
        </p:spPr>
      </p:pic>
      <p:pic>
        <p:nvPicPr>
          <p:cNvPr id="18" name="Image 18">
            <a:extLst>
              <a:ext uri="{FF2B5EF4-FFF2-40B4-BE49-F238E27FC236}">
                <a16:creationId xmlns:a16="http://schemas.microsoft.com/office/drawing/2014/main" id="{ACF4C100-318C-A2DA-2FC5-95C4DCAC9C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6126" y="3393314"/>
            <a:ext cx="2743200" cy="2618332"/>
          </a:xfrm>
          <a:prstGeom prst="rect">
            <a:avLst/>
          </a:prstGeom>
        </p:spPr>
      </p:pic>
      <p:pic>
        <p:nvPicPr>
          <p:cNvPr id="19" name="Image 19">
            <a:extLst>
              <a:ext uri="{FF2B5EF4-FFF2-40B4-BE49-F238E27FC236}">
                <a16:creationId xmlns:a16="http://schemas.microsoft.com/office/drawing/2014/main" id="{FCBBA452-3230-43D0-12DB-CE96619028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14564" y="3393314"/>
            <a:ext cx="2743200" cy="2618332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12937168-49AC-814F-42AC-7EDF64C59764}"/>
              </a:ext>
            </a:extLst>
          </p:cNvPr>
          <p:cNvSpPr txBox="1"/>
          <p:nvPr/>
        </p:nvSpPr>
        <p:spPr>
          <a:xfrm>
            <a:off x="1010954" y="5692818"/>
            <a:ext cx="384131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/>
              <a:t>Plateau du jeu </a:t>
            </a:r>
            <a:r>
              <a:rPr lang="fr-FR" err="1"/>
              <a:t>Teeko</a:t>
            </a:r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FFAA7423-D9B9-ED39-49AD-652DAE828C98}"/>
              </a:ext>
            </a:extLst>
          </p:cNvPr>
          <p:cNvSpPr txBox="1"/>
          <p:nvPr/>
        </p:nvSpPr>
        <p:spPr>
          <a:xfrm>
            <a:off x="6885728" y="6061527"/>
            <a:ext cx="384131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/>
              <a:t>Positions gagnantes (en rouge)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42781CC-A517-0355-E848-8881290BB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2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16494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809DBEFD-5AFD-BA46-6EEC-BD3F0F9F415F}"/>
              </a:ext>
            </a:extLst>
          </p:cNvPr>
          <p:cNvSpPr txBox="1"/>
          <p:nvPr/>
        </p:nvSpPr>
        <p:spPr>
          <a:xfrm>
            <a:off x="342900" y="285750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Formalisation du projet</a:t>
            </a:r>
          </a:p>
        </p:txBody>
      </p:sp>
      <p:pic>
        <p:nvPicPr>
          <p:cNvPr id="10" name="Image 10" descr="Une image contenant texte, équipement électronique&#10;&#10;Description générée automatiquement">
            <a:extLst>
              <a:ext uri="{FF2B5EF4-FFF2-40B4-BE49-F238E27FC236}">
                <a16:creationId xmlns:a16="http://schemas.microsoft.com/office/drawing/2014/main" id="{053B2342-57ED-F0D4-F8CF-1C93FC8191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935118" y="1335717"/>
            <a:ext cx="8329024" cy="4189695"/>
          </a:xfr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84603A3-639D-E8F5-3B47-8DDB495A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3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48809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809DBEFD-5AFD-BA46-6EEC-BD3F0F9F415F}"/>
              </a:ext>
            </a:extLst>
          </p:cNvPr>
          <p:cNvSpPr txBox="1"/>
          <p:nvPr/>
        </p:nvSpPr>
        <p:spPr>
          <a:xfrm>
            <a:off x="342900" y="285750"/>
            <a:ext cx="6096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/>
              <a:t>Gestion des joueurs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8ACC1F0-007D-3C6C-EF99-58C41DBE0CF7}"/>
              </a:ext>
            </a:extLst>
          </p:cNvPr>
          <p:cNvSpPr txBox="1"/>
          <p:nvPr/>
        </p:nvSpPr>
        <p:spPr>
          <a:xfrm>
            <a:off x="1084023" y="5097831"/>
            <a:ext cx="462419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/>
              <a:t>Affichage du plateau sur un terminal</a:t>
            </a:r>
          </a:p>
          <a:p>
            <a:pPr algn="ctr"/>
            <a:r>
              <a:rPr lang="fr-FR"/>
              <a:t>Bibliothèque </a:t>
            </a:r>
            <a:r>
              <a:rPr lang="fr-FR" err="1"/>
              <a:t>Colorama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72C5F14-FBFA-B7A1-1F62-731B468AE594}"/>
              </a:ext>
            </a:extLst>
          </p:cNvPr>
          <p:cNvSpPr txBox="1"/>
          <p:nvPr/>
        </p:nvSpPr>
        <p:spPr>
          <a:xfrm>
            <a:off x="6647667" y="5097830"/>
            <a:ext cx="430060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/>
              <a:t>Affichage sur une fenêtre graphique</a:t>
            </a:r>
          </a:p>
          <a:p>
            <a:pPr algn="ctr"/>
            <a:r>
              <a:rPr lang="fr-FR"/>
              <a:t>Bibliothèque </a:t>
            </a:r>
            <a:r>
              <a:rPr lang="fr-FR" err="1"/>
              <a:t>PyGame</a:t>
            </a:r>
          </a:p>
        </p:txBody>
      </p:sp>
      <p:pic>
        <p:nvPicPr>
          <p:cNvPr id="3" name="Image 8">
            <a:extLst>
              <a:ext uri="{FF2B5EF4-FFF2-40B4-BE49-F238E27FC236}">
                <a16:creationId xmlns:a16="http://schemas.microsoft.com/office/drawing/2014/main" id="{DA24065D-894D-7FA4-FBED-E2FA58D0C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1222" y="986100"/>
            <a:ext cx="3212926" cy="3821087"/>
          </a:xfrm>
          <a:prstGeom prst="rect">
            <a:avLst/>
          </a:prstGeom>
        </p:spPr>
      </p:pic>
      <p:pic>
        <p:nvPicPr>
          <p:cNvPr id="2" name="Image 3">
            <a:extLst>
              <a:ext uri="{FF2B5EF4-FFF2-40B4-BE49-F238E27FC236}">
                <a16:creationId xmlns:a16="http://schemas.microsoft.com/office/drawing/2014/main" id="{CF263904-FCFC-2DC4-FC26-1D0900B98D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3387" y="982511"/>
            <a:ext cx="3912294" cy="3828265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E708B9A-570A-778D-04E0-3A772191E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4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01488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809DBEFD-5AFD-BA46-6EEC-BD3F0F9F415F}"/>
              </a:ext>
            </a:extLst>
          </p:cNvPr>
          <p:cNvSpPr txBox="1"/>
          <p:nvPr/>
        </p:nvSpPr>
        <p:spPr>
          <a:xfrm>
            <a:off x="342900" y="285750"/>
            <a:ext cx="609600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/>
              <a:t>Gestion du plateau</a:t>
            </a:r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68D1D9C0-BDE8-F318-D34A-B5AEEB72D9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770" y="1104503"/>
            <a:ext cx="4632542" cy="4502858"/>
          </a:xfrm>
          <a:prstGeom prst="rect">
            <a:avLst/>
          </a:prstGeom>
        </p:spPr>
      </p:pic>
      <p:pic>
        <p:nvPicPr>
          <p:cNvPr id="5" name="Image 5">
            <a:extLst>
              <a:ext uri="{FF2B5EF4-FFF2-40B4-BE49-F238E27FC236}">
                <a16:creationId xmlns:a16="http://schemas.microsoft.com/office/drawing/2014/main" id="{BE983527-6F5A-DC12-FCA4-AB2095DCC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7852" y="1103872"/>
            <a:ext cx="3557391" cy="450411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8ACC1F0-007D-3C6C-EF99-58C41DBE0CF7}"/>
              </a:ext>
            </a:extLst>
          </p:cNvPr>
          <p:cNvSpPr txBox="1"/>
          <p:nvPr/>
        </p:nvSpPr>
        <p:spPr>
          <a:xfrm>
            <a:off x="854379" y="5682379"/>
            <a:ext cx="462419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/>
              <a:t>Déplacement des pions sur le plateau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72C5F14-FBFA-B7A1-1F62-731B468AE594}"/>
              </a:ext>
            </a:extLst>
          </p:cNvPr>
          <p:cNvSpPr txBox="1"/>
          <p:nvPr/>
        </p:nvSpPr>
        <p:spPr>
          <a:xfrm>
            <a:off x="6919064" y="5682378"/>
            <a:ext cx="409183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/>
              <a:t>Détection des positions gagnantes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40FA4C9-E190-C2BE-9F7A-43E3B866C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5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091345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Espace réservé du contenu 2" descr="Graphique SmartArt numéroté par processus de bloc linéaire">
            <a:extLst>
              <a:ext uri="{FF2B5EF4-FFF2-40B4-BE49-F238E27FC236}">
                <a16:creationId xmlns:a16="http://schemas.microsoft.com/office/drawing/2014/main" id="{9FC21ECF-53A9-434C-8CAC-B993956A17A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34117" y="1007918"/>
          <a:ext cx="9923767" cy="3190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ZoneTexte 6">
            <a:extLst>
              <a:ext uri="{FF2B5EF4-FFF2-40B4-BE49-F238E27FC236}">
                <a16:creationId xmlns:a16="http://schemas.microsoft.com/office/drawing/2014/main" id="{809DBEFD-5AFD-BA46-6EEC-BD3F0F9F415F}"/>
              </a:ext>
            </a:extLst>
          </p:cNvPr>
          <p:cNvSpPr txBox="1"/>
          <p:nvPr/>
        </p:nvSpPr>
        <p:spPr>
          <a:xfrm>
            <a:off x="342900" y="285750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Analyse et principe de résolution – </a:t>
            </a:r>
            <a:r>
              <a:rPr lang="fr-FR" err="1"/>
              <a:t>MinMax</a:t>
            </a:r>
            <a:endParaRPr lang="fr-FR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4F04EE9-9B0D-AEB2-EFEA-FE64F06D2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6</a:t>
            </a:fld>
            <a:endParaRPr lang="fr-FR" noProof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DD36067-F0B2-0694-C5E7-57438B72BA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2900" y="864228"/>
            <a:ext cx="6312718" cy="3190008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47F0DA6-3D1A-FAE1-F85E-8FD686A862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66002" y="593558"/>
            <a:ext cx="4571718" cy="5654842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88180053-1CD7-4A15-053C-F82013A63FE5}"/>
              </a:ext>
            </a:extLst>
          </p:cNvPr>
          <p:cNvSpPr txBox="1"/>
          <p:nvPr/>
        </p:nvSpPr>
        <p:spPr>
          <a:xfrm>
            <a:off x="342900" y="4341617"/>
            <a:ext cx="589914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• Jeu à deux participants</a:t>
            </a:r>
          </a:p>
          <a:p>
            <a:endParaRPr lang="fr-FR" sz="1600" dirty="0"/>
          </a:p>
          <a:p>
            <a:r>
              <a:rPr lang="fr-FR" sz="1600" dirty="0"/>
              <a:t>• Jeu à somme nulle : la somme des gains et des pertes de tous les joueurs est égale</a:t>
            </a:r>
          </a:p>
          <a:p>
            <a:r>
              <a:rPr lang="fr-FR" sz="1600" dirty="0"/>
              <a:t>à 0</a:t>
            </a:r>
          </a:p>
          <a:p>
            <a:endParaRPr lang="fr-FR" sz="1600" dirty="0"/>
          </a:p>
          <a:p>
            <a:r>
              <a:rPr lang="fr-FR" sz="1600" dirty="0"/>
              <a:t>• Jeu à informations complètes et précises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2989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809DBEFD-5AFD-BA46-6EEC-BD3F0F9F415F}"/>
              </a:ext>
            </a:extLst>
          </p:cNvPr>
          <p:cNvSpPr txBox="1"/>
          <p:nvPr/>
        </p:nvSpPr>
        <p:spPr>
          <a:xfrm>
            <a:off x="342899" y="285750"/>
            <a:ext cx="843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Analyse et principe de résolution – Développement de l’Heuristique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E3E34F9B-65AA-BC3E-4EF3-D35BF03CAF1B}"/>
              </a:ext>
            </a:extLst>
          </p:cNvPr>
          <p:cNvSpPr/>
          <p:nvPr/>
        </p:nvSpPr>
        <p:spPr>
          <a:xfrm>
            <a:off x="8703751" y="1007918"/>
            <a:ext cx="3029321" cy="12211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Redondance</a:t>
            </a:r>
          </a:p>
        </p:txBody>
      </p: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12D250DC-B642-C89E-2693-BD870D4D3319}"/>
              </a:ext>
            </a:extLst>
          </p:cNvPr>
          <p:cNvSpPr/>
          <p:nvPr/>
        </p:nvSpPr>
        <p:spPr>
          <a:xfrm>
            <a:off x="342899" y="1007918"/>
            <a:ext cx="3029321" cy="12294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Victoire / Défaite</a:t>
            </a:r>
          </a:p>
          <a:p>
            <a:pPr algn="ctr"/>
            <a:r>
              <a:rPr lang="fr-FR"/>
              <a:t>Espacement des pions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46BA3ED6-F7AD-D711-7459-433B2D4EAE9A}"/>
              </a:ext>
            </a:extLst>
          </p:cNvPr>
          <p:cNvSpPr/>
          <p:nvPr/>
        </p:nvSpPr>
        <p:spPr>
          <a:xfrm>
            <a:off x="4523325" y="1016166"/>
            <a:ext cx="3029321" cy="12211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Possession du centre</a:t>
            </a:r>
          </a:p>
          <a:p>
            <a:pPr algn="ctr"/>
            <a:r>
              <a:rPr lang="fr-FR"/>
              <a:t>Diagonale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5DD2A60F-7D6E-684C-D9C4-4EFEBB7F5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7</a:t>
            </a:fld>
            <a:endParaRPr lang="fr-FR" noProof="0"/>
          </a:p>
        </p:txBody>
      </p:sp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8F4E6964-158A-3E4E-2BAA-CE6E27F39577}"/>
              </a:ext>
            </a:extLst>
          </p:cNvPr>
          <p:cNvSpPr/>
          <p:nvPr/>
        </p:nvSpPr>
        <p:spPr>
          <a:xfrm>
            <a:off x="3372220" y="1442098"/>
            <a:ext cx="1151105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157C2E05-91F2-B3C3-0CDD-AA1B9DDE93A0}"/>
              </a:ext>
            </a:extLst>
          </p:cNvPr>
          <p:cNvSpPr/>
          <p:nvPr/>
        </p:nvSpPr>
        <p:spPr>
          <a:xfrm>
            <a:off x="7552646" y="1442098"/>
            <a:ext cx="1151105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586FEB09-4D3A-6009-F86C-6537165E9CCE}"/>
              </a:ext>
            </a:extLst>
          </p:cNvPr>
          <p:cNvGrpSpPr/>
          <p:nvPr/>
        </p:nvGrpSpPr>
        <p:grpSpPr>
          <a:xfrm>
            <a:off x="155756" y="2806792"/>
            <a:ext cx="3359697" cy="2919554"/>
            <a:chOff x="70473" y="2839228"/>
            <a:chExt cx="3359697" cy="2919554"/>
          </a:xfrm>
        </p:grpSpPr>
        <p:grpSp>
          <p:nvGrpSpPr>
            <p:cNvPr id="20" name="Groupe 19">
              <a:extLst>
                <a:ext uri="{FF2B5EF4-FFF2-40B4-BE49-F238E27FC236}">
                  <a16:creationId xmlns:a16="http://schemas.microsoft.com/office/drawing/2014/main" id="{27C0A525-B70D-3A66-D46D-D3E9C3B29FD4}"/>
                </a:ext>
              </a:extLst>
            </p:cNvPr>
            <p:cNvGrpSpPr/>
            <p:nvPr/>
          </p:nvGrpSpPr>
          <p:grpSpPr>
            <a:xfrm>
              <a:off x="660414" y="3024378"/>
              <a:ext cx="2711806" cy="2734404"/>
              <a:chOff x="660414" y="3024378"/>
              <a:chExt cx="2711806" cy="2734404"/>
            </a:xfrm>
          </p:grpSpPr>
          <p:pic>
            <p:nvPicPr>
              <p:cNvPr id="15" name="Image 14">
                <a:extLst>
                  <a:ext uri="{FF2B5EF4-FFF2-40B4-BE49-F238E27FC236}">
                    <a16:creationId xmlns:a16="http://schemas.microsoft.com/office/drawing/2014/main" id="{3F3ED587-8AF5-CB6F-1C52-1A70C20822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0414" y="3024378"/>
                <a:ext cx="2711806" cy="2734404"/>
              </a:xfrm>
              <a:prstGeom prst="rect">
                <a:avLst/>
              </a:prstGeom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749CA67-4BCC-9241-D95C-7F495362EC87}"/>
                  </a:ext>
                </a:extLst>
              </p:cNvPr>
              <p:cNvSpPr/>
              <p:nvPr/>
            </p:nvSpPr>
            <p:spPr>
              <a:xfrm>
                <a:off x="701040" y="4142741"/>
                <a:ext cx="2585720" cy="1526540"/>
              </a:xfrm>
              <a:prstGeom prst="rect">
                <a:avLst/>
              </a:prstGeom>
              <a:noFill/>
              <a:ln w="38100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AD88433-D2E8-DBDB-81A2-947359319845}"/>
                  </a:ext>
                </a:extLst>
              </p:cNvPr>
              <p:cNvSpPr/>
              <p:nvPr/>
            </p:nvSpPr>
            <p:spPr>
              <a:xfrm>
                <a:off x="1247140" y="3114943"/>
                <a:ext cx="1508760" cy="152654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24" name="Hexagone 23">
              <a:extLst>
                <a:ext uri="{FF2B5EF4-FFF2-40B4-BE49-F238E27FC236}">
                  <a16:creationId xmlns:a16="http://schemas.microsoft.com/office/drawing/2014/main" id="{76BB940B-8324-F236-CF38-B0600445C65C}"/>
                </a:ext>
              </a:extLst>
            </p:cNvPr>
            <p:cNvSpPr/>
            <p:nvPr/>
          </p:nvSpPr>
          <p:spPr>
            <a:xfrm>
              <a:off x="70473" y="3680522"/>
              <a:ext cx="860241" cy="365126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>
                  <a:ln>
                    <a:solidFill>
                      <a:srgbClr val="0000FF"/>
                    </a:solidFill>
                  </a:ln>
                  <a:solidFill>
                    <a:srgbClr val="0000FF"/>
                  </a:solidFill>
                </a:rPr>
                <a:t>+15</a:t>
              </a:r>
            </a:p>
          </p:txBody>
        </p:sp>
        <p:sp>
          <p:nvSpPr>
            <p:cNvPr id="25" name="Hexagone 24">
              <a:extLst>
                <a:ext uri="{FF2B5EF4-FFF2-40B4-BE49-F238E27FC236}">
                  <a16:creationId xmlns:a16="http://schemas.microsoft.com/office/drawing/2014/main" id="{14A44AAD-61E3-7F9F-0604-E14BCF4A5152}"/>
                </a:ext>
              </a:extLst>
            </p:cNvPr>
            <p:cNvSpPr/>
            <p:nvPr/>
          </p:nvSpPr>
          <p:spPr>
            <a:xfrm>
              <a:off x="2855270" y="2839228"/>
              <a:ext cx="574900" cy="316816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</a:rPr>
                <a:t>-9</a:t>
              </a:r>
            </a:p>
          </p:txBody>
        </p: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F015367E-DF44-134A-9955-06B3EC494D8C}"/>
              </a:ext>
            </a:extLst>
          </p:cNvPr>
          <p:cNvGrpSpPr/>
          <p:nvPr/>
        </p:nvGrpSpPr>
        <p:grpSpPr>
          <a:xfrm>
            <a:off x="4692890" y="2965200"/>
            <a:ext cx="2714704" cy="2734404"/>
            <a:chOff x="4063021" y="3024378"/>
            <a:chExt cx="2714704" cy="2734404"/>
          </a:xfrm>
        </p:grpSpPr>
        <p:pic>
          <p:nvPicPr>
            <p:cNvPr id="22" name="Image 21">
              <a:extLst>
                <a:ext uri="{FF2B5EF4-FFF2-40B4-BE49-F238E27FC236}">
                  <a16:creationId xmlns:a16="http://schemas.microsoft.com/office/drawing/2014/main" id="{B6EC318F-12B0-A940-9E7A-B1F96E64A5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63021" y="3024378"/>
              <a:ext cx="2714704" cy="2734404"/>
            </a:xfrm>
            <a:prstGeom prst="rect">
              <a:avLst/>
            </a:prstGeom>
          </p:spPr>
        </p:pic>
        <p:sp>
          <p:nvSpPr>
            <p:cNvPr id="27" name="Hexagone 26">
              <a:extLst>
                <a:ext uri="{FF2B5EF4-FFF2-40B4-BE49-F238E27FC236}">
                  <a16:creationId xmlns:a16="http://schemas.microsoft.com/office/drawing/2014/main" id="{AE300C90-1018-4013-2CBC-C097EABFADAF}"/>
                </a:ext>
              </a:extLst>
            </p:cNvPr>
            <p:cNvSpPr/>
            <p:nvPr/>
          </p:nvSpPr>
          <p:spPr>
            <a:xfrm>
              <a:off x="5637359" y="3153316"/>
              <a:ext cx="470242" cy="275684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>
                  <a:ln>
                    <a:solidFill>
                      <a:srgbClr val="0000FF"/>
                    </a:solidFill>
                  </a:ln>
                  <a:solidFill>
                    <a:srgbClr val="0000FF"/>
                  </a:solidFill>
                </a:rPr>
                <a:t>+2</a:t>
              </a:r>
            </a:p>
          </p:txBody>
        </p:sp>
        <p:sp>
          <p:nvSpPr>
            <p:cNvPr id="28" name="Hexagone 27">
              <a:extLst>
                <a:ext uri="{FF2B5EF4-FFF2-40B4-BE49-F238E27FC236}">
                  <a16:creationId xmlns:a16="http://schemas.microsoft.com/office/drawing/2014/main" id="{2CF3C792-691E-773C-B764-1E795DDB3F55}"/>
                </a:ext>
              </a:extLst>
            </p:cNvPr>
            <p:cNvSpPr/>
            <p:nvPr/>
          </p:nvSpPr>
          <p:spPr>
            <a:xfrm>
              <a:off x="4558623" y="3707200"/>
              <a:ext cx="459430" cy="270441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</a:rPr>
                <a:t>-3</a:t>
              </a:r>
            </a:p>
          </p:txBody>
        </p:sp>
        <p:sp>
          <p:nvSpPr>
            <p:cNvPr id="32" name="Hexagone 31">
              <a:extLst>
                <a:ext uri="{FF2B5EF4-FFF2-40B4-BE49-F238E27FC236}">
                  <a16:creationId xmlns:a16="http://schemas.microsoft.com/office/drawing/2014/main" id="{A2EABB23-C544-68CB-4313-FE263ED2D28C}"/>
                </a:ext>
              </a:extLst>
            </p:cNvPr>
            <p:cNvSpPr/>
            <p:nvPr/>
          </p:nvSpPr>
          <p:spPr>
            <a:xfrm>
              <a:off x="6182360" y="5328920"/>
              <a:ext cx="470242" cy="275684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>
                  <a:ln>
                    <a:solidFill>
                      <a:srgbClr val="0000FF"/>
                    </a:solidFill>
                  </a:ln>
                  <a:solidFill>
                    <a:srgbClr val="0000FF"/>
                  </a:solidFill>
                </a:rPr>
                <a:t>+3</a:t>
              </a:r>
            </a:p>
          </p:txBody>
        </p:sp>
        <p:sp>
          <p:nvSpPr>
            <p:cNvPr id="33" name="Hexagone 32">
              <a:extLst>
                <a:ext uri="{FF2B5EF4-FFF2-40B4-BE49-F238E27FC236}">
                  <a16:creationId xmlns:a16="http://schemas.microsoft.com/office/drawing/2014/main" id="{48665C33-B5D6-994F-FEAA-8A114D30DB1E}"/>
                </a:ext>
              </a:extLst>
            </p:cNvPr>
            <p:cNvSpPr/>
            <p:nvPr/>
          </p:nvSpPr>
          <p:spPr>
            <a:xfrm>
              <a:off x="5637359" y="3701957"/>
              <a:ext cx="470242" cy="275684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>
                  <a:ln>
                    <a:solidFill>
                      <a:srgbClr val="0000FF"/>
                    </a:solidFill>
                  </a:ln>
                  <a:solidFill>
                    <a:srgbClr val="0000FF"/>
                  </a:solidFill>
                </a:rPr>
                <a:t>+1</a:t>
              </a:r>
            </a:p>
          </p:txBody>
        </p:sp>
        <p:sp>
          <p:nvSpPr>
            <p:cNvPr id="34" name="Hexagone 33">
              <a:extLst>
                <a:ext uri="{FF2B5EF4-FFF2-40B4-BE49-F238E27FC236}">
                  <a16:creationId xmlns:a16="http://schemas.microsoft.com/office/drawing/2014/main" id="{1350E1A2-BB60-6B39-6846-6C9318AA1CC0}"/>
                </a:ext>
              </a:extLst>
            </p:cNvPr>
            <p:cNvSpPr/>
            <p:nvPr/>
          </p:nvSpPr>
          <p:spPr>
            <a:xfrm>
              <a:off x="5100320" y="4768169"/>
              <a:ext cx="470242" cy="275684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>
                  <a:ln>
                    <a:solidFill>
                      <a:srgbClr val="0000FF"/>
                    </a:solidFill>
                  </a:ln>
                  <a:solidFill>
                    <a:srgbClr val="0000FF"/>
                  </a:solidFill>
                </a:rPr>
                <a:t>+2</a:t>
              </a:r>
            </a:p>
          </p:txBody>
        </p:sp>
        <p:sp>
          <p:nvSpPr>
            <p:cNvPr id="35" name="Hexagone 34">
              <a:extLst>
                <a:ext uri="{FF2B5EF4-FFF2-40B4-BE49-F238E27FC236}">
                  <a16:creationId xmlns:a16="http://schemas.microsoft.com/office/drawing/2014/main" id="{4380DCC2-3C28-7F60-40BD-99A6E2C9B2F5}"/>
                </a:ext>
              </a:extLst>
            </p:cNvPr>
            <p:cNvSpPr/>
            <p:nvPr/>
          </p:nvSpPr>
          <p:spPr>
            <a:xfrm>
              <a:off x="4715506" y="4243277"/>
              <a:ext cx="459430" cy="270441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</a:rPr>
                <a:t>0</a:t>
              </a:r>
            </a:p>
          </p:txBody>
        </p:sp>
        <p:sp>
          <p:nvSpPr>
            <p:cNvPr id="36" name="Hexagone 35">
              <a:extLst>
                <a:ext uri="{FF2B5EF4-FFF2-40B4-BE49-F238E27FC236}">
                  <a16:creationId xmlns:a16="http://schemas.microsoft.com/office/drawing/2014/main" id="{7D2DF442-E32C-3A53-166B-6FDE09890A25}"/>
                </a:ext>
              </a:extLst>
            </p:cNvPr>
            <p:cNvSpPr/>
            <p:nvPr/>
          </p:nvSpPr>
          <p:spPr>
            <a:xfrm>
              <a:off x="6182360" y="4247618"/>
              <a:ext cx="459430" cy="270441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</a:rPr>
                <a:t>-1</a:t>
              </a:r>
            </a:p>
          </p:txBody>
        </p:sp>
        <p:sp>
          <p:nvSpPr>
            <p:cNvPr id="37" name="Hexagone 36">
              <a:extLst>
                <a:ext uri="{FF2B5EF4-FFF2-40B4-BE49-F238E27FC236}">
                  <a16:creationId xmlns:a16="http://schemas.microsoft.com/office/drawing/2014/main" id="{0A3EBE67-9B99-317E-594E-CC5E5946FBF7}"/>
                </a:ext>
              </a:extLst>
            </p:cNvPr>
            <p:cNvSpPr/>
            <p:nvPr/>
          </p:nvSpPr>
          <p:spPr>
            <a:xfrm>
              <a:off x="4558623" y="5324003"/>
              <a:ext cx="459430" cy="270441"/>
            </a:xfrm>
            <a:prstGeom prst="hexagon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10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</a:rPr>
                <a:t>-4</a:t>
              </a:r>
            </a:p>
          </p:txBody>
        </p:sp>
      </p:grpSp>
      <p:pic>
        <p:nvPicPr>
          <p:cNvPr id="40" name="Image 39">
            <a:extLst>
              <a:ext uri="{FF2B5EF4-FFF2-40B4-BE49-F238E27FC236}">
                <a16:creationId xmlns:a16="http://schemas.microsoft.com/office/drawing/2014/main" id="{FB3A1051-88FF-C3AA-F66C-9FC3CF2E87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1852" y="2968047"/>
            <a:ext cx="2693118" cy="2728710"/>
          </a:xfrm>
          <a:prstGeom prst="rect">
            <a:avLst/>
          </a:prstGeom>
        </p:spPr>
      </p:pic>
      <p:sp>
        <p:nvSpPr>
          <p:cNvPr id="62" name="ZoneTexte 61">
            <a:extLst>
              <a:ext uri="{FF2B5EF4-FFF2-40B4-BE49-F238E27FC236}">
                <a16:creationId xmlns:a16="http://schemas.microsoft.com/office/drawing/2014/main" id="{B0CA0FED-7FCE-5C30-49EE-60D0C086DE99}"/>
              </a:ext>
            </a:extLst>
          </p:cNvPr>
          <p:cNvSpPr txBox="1"/>
          <p:nvPr/>
        </p:nvSpPr>
        <p:spPr>
          <a:xfrm>
            <a:off x="723279" y="5754110"/>
            <a:ext cx="271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Espacement des pions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870004E6-04C1-8E27-3DDE-952F675013E7}"/>
              </a:ext>
            </a:extLst>
          </p:cNvPr>
          <p:cNvSpPr txBox="1"/>
          <p:nvPr/>
        </p:nvSpPr>
        <p:spPr>
          <a:xfrm>
            <a:off x="4681582" y="5723425"/>
            <a:ext cx="271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/>
              <a:t>Possession du centre</a:t>
            </a: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87C8122C-A5A5-EC00-E860-C21D5B1FF2F5}"/>
              </a:ext>
            </a:extLst>
          </p:cNvPr>
          <p:cNvSpPr txBox="1"/>
          <p:nvPr/>
        </p:nvSpPr>
        <p:spPr>
          <a:xfrm>
            <a:off x="8871852" y="5723425"/>
            <a:ext cx="271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/>
              <a:t>Diagonale</a:t>
            </a:r>
          </a:p>
        </p:txBody>
      </p:sp>
    </p:spTree>
    <p:extLst>
      <p:ext uri="{BB962C8B-B14F-4D97-AF65-F5344CB8AC3E}">
        <p14:creationId xmlns:p14="http://schemas.microsoft.com/office/powerpoint/2010/main" val="52564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86E9A06-BCE0-8990-4B74-5A324AD403A4}"/>
              </a:ext>
            </a:extLst>
          </p:cNvPr>
          <p:cNvSpPr txBox="1"/>
          <p:nvPr/>
        </p:nvSpPr>
        <p:spPr>
          <a:xfrm>
            <a:off x="781050" y="304800"/>
            <a:ext cx="3924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Amélioration possible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00B0805-77DF-014E-5EDC-453263F5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8</a:t>
            </a:fld>
            <a:endParaRPr lang="fr-FR" noProof="0"/>
          </a:p>
        </p:txBody>
      </p:sp>
      <p:sp>
        <p:nvSpPr>
          <p:cNvPr id="4" name="ZoneTexte 1">
            <a:extLst>
              <a:ext uri="{FF2B5EF4-FFF2-40B4-BE49-F238E27FC236}">
                <a16:creationId xmlns:a16="http://schemas.microsoft.com/office/drawing/2014/main" id="{10CB67C1-4301-6023-B487-28C5E8E12277}"/>
              </a:ext>
            </a:extLst>
          </p:cNvPr>
          <p:cNvSpPr txBox="1"/>
          <p:nvPr/>
        </p:nvSpPr>
        <p:spPr>
          <a:xfrm>
            <a:off x="1878498" y="774317"/>
            <a:ext cx="8435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/>
              <a:t>Exploitation des données / statistiques des parties précédentes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AEFFAA-D4B9-78F4-9EDF-CE46667C2291}"/>
              </a:ext>
            </a:extLst>
          </p:cNvPr>
          <p:cNvSpPr txBox="1"/>
          <p:nvPr/>
        </p:nvSpPr>
        <p:spPr>
          <a:xfrm>
            <a:off x="1091381" y="1605666"/>
            <a:ext cx="452283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Algorithme First Move</a:t>
            </a:r>
          </a:p>
          <a:p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Limite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Moins utile après V2 du minimax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Tableau biaisé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Solution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Mettre un rapport </a:t>
            </a:r>
            <a:r>
              <a:rPr lang="fr-FR" err="1"/>
              <a:t>win</a:t>
            </a:r>
            <a:r>
              <a:rPr lang="fr-FR"/>
              <a:t>/nbr de visite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889C63-A870-A2BE-434E-6DA88A701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630" y="4275563"/>
            <a:ext cx="2393079" cy="227763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5ED375-832C-35D7-31DF-243DCD3E71F1}"/>
              </a:ext>
            </a:extLst>
          </p:cNvPr>
          <p:cNvSpPr txBox="1"/>
          <p:nvPr/>
        </p:nvSpPr>
        <p:spPr>
          <a:xfrm>
            <a:off x="6542341" y="1605665"/>
            <a:ext cx="469593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Heuristique</a:t>
            </a:r>
          </a:p>
          <a:p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Limite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Par tâtonnement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Possibilité de mauvaises fonctions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Solution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Analyser performances pour optimiser</a:t>
            </a:r>
          </a:p>
        </p:txBody>
      </p:sp>
    </p:spTree>
    <p:extLst>
      <p:ext uri="{BB962C8B-B14F-4D97-AF65-F5344CB8AC3E}">
        <p14:creationId xmlns:p14="http://schemas.microsoft.com/office/powerpoint/2010/main" val="551842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886E9A06-BCE0-8990-4B74-5A324AD403A4}"/>
              </a:ext>
            </a:extLst>
          </p:cNvPr>
          <p:cNvSpPr txBox="1"/>
          <p:nvPr/>
        </p:nvSpPr>
        <p:spPr>
          <a:xfrm>
            <a:off x="781050" y="304800"/>
            <a:ext cx="3924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Amélioration possible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00B0805-77DF-014E-5EDC-453263F5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9</a:t>
            </a:fld>
            <a:endParaRPr lang="fr-FR" noProof="0"/>
          </a:p>
        </p:txBody>
      </p:sp>
      <p:sp>
        <p:nvSpPr>
          <p:cNvPr id="4" name="ZoneTexte 1">
            <a:extLst>
              <a:ext uri="{FF2B5EF4-FFF2-40B4-BE49-F238E27FC236}">
                <a16:creationId xmlns:a16="http://schemas.microsoft.com/office/drawing/2014/main" id="{10CB67C1-4301-6023-B487-28C5E8E12277}"/>
              </a:ext>
            </a:extLst>
          </p:cNvPr>
          <p:cNvSpPr txBox="1"/>
          <p:nvPr/>
        </p:nvSpPr>
        <p:spPr>
          <a:xfrm>
            <a:off x="1878498" y="774317"/>
            <a:ext cx="8435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/>
              <a:t>Utilisation GPU / Multithreading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AEFFAA-D4B9-78F4-9EDF-CE46667C2291}"/>
              </a:ext>
            </a:extLst>
          </p:cNvPr>
          <p:cNvSpPr txBox="1"/>
          <p:nvPr/>
        </p:nvSpPr>
        <p:spPr>
          <a:xfrm>
            <a:off x="1091380" y="1605665"/>
            <a:ext cx="93308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Limite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le temps d’exécution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Solution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HPC (High Performance </a:t>
            </a:r>
            <a:r>
              <a:rPr lang="fr-FR" err="1"/>
              <a:t>Computing</a:t>
            </a:r>
            <a:r>
              <a:rPr lang="fr-FR"/>
              <a:t>) 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/>
              <a:t>Multithreading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/>
              <a:t>GPGPU (General-</a:t>
            </a:r>
            <a:r>
              <a:rPr lang="fr-FR" err="1"/>
              <a:t>purpose</a:t>
            </a:r>
            <a:r>
              <a:rPr lang="fr-FR"/>
              <a:t>  </a:t>
            </a:r>
            <a:r>
              <a:rPr lang="fr-FR" err="1"/>
              <a:t>Processing</a:t>
            </a:r>
            <a:r>
              <a:rPr lang="fr-FR"/>
              <a:t> on Graphic </a:t>
            </a:r>
            <a:r>
              <a:rPr lang="fr-FR" err="1"/>
              <a:t>Processing</a:t>
            </a:r>
            <a:r>
              <a:rPr lang="fr-FR"/>
              <a:t> Unit)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7D6067-1321-E58B-33EF-9A40A5F2B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786" y="4068228"/>
            <a:ext cx="5883150" cy="27053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94C68E-1C98-EEC4-BAE5-D04E5DB730B2}"/>
              </a:ext>
            </a:extLst>
          </p:cNvPr>
          <p:cNvSpPr txBox="1"/>
          <p:nvPr/>
        </p:nvSpPr>
        <p:spPr>
          <a:xfrm>
            <a:off x="963561" y="4473677"/>
            <a:ext cx="43556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Nombre de cœur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Intel </a:t>
            </a:r>
            <a:r>
              <a:rPr lang="fr-FR" err="1"/>
              <a:t>core</a:t>
            </a:r>
            <a:r>
              <a:rPr lang="fr-FR"/>
              <a:t> I5 : 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Intel </a:t>
            </a:r>
            <a:r>
              <a:rPr lang="fr-FR" err="1"/>
              <a:t>core</a:t>
            </a:r>
            <a:r>
              <a:rPr lang="fr-FR"/>
              <a:t> I9 : 16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err="1"/>
              <a:t>Nvidia</a:t>
            </a:r>
            <a:r>
              <a:rPr lang="fr-FR"/>
              <a:t> GTX 1650 : 896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err="1"/>
              <a:t>Nvidia</a:t>
            </a:r>
            <a:r>
              <a:rPr lang="fr-FR"/>
              <a:t> RTX 4090 : 18 432</a:t>
            </a:r>
          </a:p>
        </p:txBody>
      </p:sp>
    </p:spTree>
    <p:extLst>
      <p:ext uri="{BB962C8B-B14F-4D97-AF65-F5344CB8AC3E}">
        <p14:creationId xmlns:p14="http://schemas.microsoft.com/office/powerpoint/2010/main" val="36739758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ilet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004_TF34100736.potx" id="{E24B11A7-78A3-4328-A291-A8E5ED1C5604}" vid="{E0959BAD-92CE-413D-960F-E2FA3F85423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190339A-8661-42A0-BCF8-FCB14B654C87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2137551-CD8F-4200-B612-C4D85FD83077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D05A9AC-14F2-42E4-904B-43004658B9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Maillage</Template>
  <TotalTime>0</TotalTime>
  <Words>347</Words>
  <Application>Microsoft Office PowerPoint</Application>
  <PresentationFormat>Grand écran</PresentationFormat>
  <Paragraphs>109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Filet</vt:lpstr>
      <vt:lpstr>Projet Teeko IA41 – A2022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Osman GAYGUSUZ</dc:creator>
  <cp:lastModifiedBy>Gilles Maurer</cp:lastModifiedBy>
  <cp:revision>1</cp:revision>
  <dcterms:created xsi:type="dcterms:W3CDTF">2023-01-08T13:32:45Z</dcterms:created>
  <dcterms:modified xsi:type="dcterms:W3CDTF">2023-01-17T16:53:06Z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